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Old Standard TT"/>
      <p:regular r:id="rId43"/>
      <p:bold r:id="rId44"/>
      <p: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22" Type="http://schemas.openxmlformats.org/officeDocument/2006/relationships/slide" Target="slides/slide16.xml"/><Relationship Id="rId44" Type="http://schemas.openxmlformats.org/officeDocument/2006/relationships/font" Target="fonts/OldStandardTT-bold.fntdata"/><Relationship Id="rId21" Type="http://schemas.openxmlformats.org/officeDocument/2006/relationships/slide" Target="slides/slide15.xml"/><Relationship Id="rId43" Type="http://schemas.openxmlformats.org/officeDocument/2006/relationships/font" Target="fonts/OldStandardTT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ldStandardT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fa57c48f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fa57c48f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fa57c48f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fa57c48f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fa57c48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fa57c48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fa57c48f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fa57c48f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a57c48f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a57c48f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fa57c48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fa57c48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a57c48f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fa57c48f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a57c48f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fa57c48f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a57c48f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a57c48f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a57c48f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a57c48f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fa57c48f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fa57c48f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fa57c48f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fa57c48f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fa57c48f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fa57c48f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a57c48fc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4fa57c48f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a57c48fc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4fa57c48f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fa57c48fc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4fa57c48f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fa57c48fc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4fa57c48f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fa57c48f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fa57c48f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fa57c48fc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4fa57c48f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a57c48f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a57c48f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fa57c48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fa57c48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a57c48f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4fa57c48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fa57c48f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fa57c48f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a57c48f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a57c48f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Lecture 2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Linear Algebra</a:t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Nadya Zueva</a:t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482" y="23165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0" y="47274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https://docs.scipy.org</a:t>
            </a:r>
            <a:endParaRPr/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b="25292" l="10352" r="71689" t="30412"/>
          <a:stretch/>
        </p:blipFill>
        <p:spPr>
          <a:xfrm>
            <a:off x="2821374" y="151200"/>
            <a:ext cx="2968426" cy="457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/>
        </p:nvSpPr>
        <p:spPr>
          <a:xfrm>
            <a:off x="0" y="47274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https://docs.scipy.org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b="25292" l="10352" r="71689" t="30412"/>
          <a:stretch/>
        </p:blipFill>
        <p:spPr>
          <a:xfrm>
            <a:off x="2821374" y="151200"/>
            <a:ext cx="2968426" cy="4576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3033150" y="257175"/>
            <a:ext cx="1664100" cy="1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5"/>
          <p:cNvSpPr/>
          <p:nvPr/>
        </p:nvSpPr>
        <p:spPr>
          <a:xfrm>
            <a:off x="1754875" y="257175"/>
            <a:ext cx="1066500" cy="189000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5"/>
          <p:cNvSpPr txBox="1"/>
          <p:nvPr/>
        </p:nvSpPr>
        <p:spPr>
          <a:xfrm>
            <a:off x="370625" y="151200"/>
            <a:ext cx="1475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include modules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with short name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0" y="47274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https://docs.scipy.org</a:t>
            </a:r>
            <a:endParaRPr/>
          </a:p>
        </p:txBody>
      </p:sp>
      <p:pic>
        <p:nvPicPr>
          <p:cNvPr id="179" name="Google Shape;179;p36"/>
          <p:cNvPicPr preferRelativeResize="0"/>
          <p:nvPr/>
        </p:nvPicPr>
        <p:blipFill rotWithShape="1">
          <a:blip r:embed="rId3">
            <a:alphaModFix/>
          </a:blip>
          <a:srcRect b="25292" l="10352" r="71689" t="30412"/>
          <a:stretch/>
        </p:blipFill>
        <p:spPr>
          <a:xfrm>
            <a:off x="2821374" y="151200"/>
            <a:ext cx="2968426" cy="45762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/>
          <p:nvPr/>
        </p:nvSpPr>
        <p:spPr>
          <a:xfrm>
            <a:off x="3000000" y="481200"/>
            <a:ext cx="2642700" cy="94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6"/>
          <p:cNvSpPr/>
          <p:nvPr/>
        </p:nvSpPr>
        <p:spPr>
          <a:xfrm rot="10800000">
            <a:off x="5916175" y="481200"/>
            <a:ext cx="1066500" cy="189000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6"/>
          <p:cNvSpPr txBox="1"/>
          <p:nvPr/>
        </p:nvSpPr>
        <p:spPr>
          <a:xfrm>
            <a:off x="7109050" y="337500"/>
            <a:ext cx="1709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defining array of 15 items and reshaping into matrix 3x5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/>
        </p:nvSpPr>
        <p:spPr>
          <a:xfrm>
            <a:off x="0" y="47274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https://docs.scipy.org</a:t>
            </a:r>
            <a:endParaRPr/>
          </a:p>
        </p:txBody>
      </p:sp>
      <p:pic>
        <p:nvPicPr>
          <p:cNvPr id="188" name="Google Shape;188;p37"/>
          <p:cNvPicPr preferRelativeResize="0"/>
          <p:nvPr/>
        </p:nvPicPr>
        <p:blipFill rotWithShape="1">
          <a:blip r:embed="rId3">
            <a:alphaModFix/>
          </a:blip>
          <a:srcRect b="25292" l="10352" r="71689" t="30412"/>
          <a:stretch/>
        </p:blipFill>
        <p:spPr>
          <a:xfrm>
            <a:off x="2821374" y="151200"/>
            <a:ext cx="2968426" cy="457627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/>
          <p:nvPr/>
        </p:nvSpPr>
        <p:spPr>
          <a:xfrm>
            <a:off x="3000000" y="1406900"/>
            <a:ext cx="2642700" cy="185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7"/>
          <p:cNvSpPr/>
          <p:nvPr/>
        </p:nvSpPr>
        <p:spPr>
          <a:xfrm rot="10800000">
            <a:off x="5789800" y="2084750"/>
            <a:ext cx="1066500" cy="189000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"/>
          <p:cNvSpPr txBox="1"/>
          <p:nvPr/>
        </p:nvSpPr>
        <p:spPr>
          <a:xfrm>
            <a:off x="7041000" y="2012900"/>
            <a:ext cx="1709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getting info about array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/>
        </p:nvSpPr>
        <p:spPr>
          <a:xfrm>
            <a:off x="0" y="47274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https://docs.scipy.org</a:t>
            </a:r>
            <a:endParaRPr/>
          </a:p>
        </p:txBody>
      </p:sp>
      <p:pic>
        <p:nvPicPr>
          <p:cNvPr id="197" name="Google Shape;197;p38"/>
          <p:cNvPicPr preferRelativeResize="0"/>
          <p:nvPr/>
        </p:nvPicPr>
        <p:blipFill rotWithShape="1">
          <a:blip r:embed="rId3">
            <a:alphaModFix/>
          </a:blip>
          <a:srcRect b="25292" l="10352" r="71689" t="30412"/>
          <a:stretch/>
        </p:blipFill>
        <p:spPr>
          <a:xfrm>
            <a:off x="2837136" y="151200"/>
            <a:ext cx="2968426" cy="45762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/>
        </p:nvSpPr>
        <p:spPr>
          <a:xfrm>
            <a:off x="3000000" y="3237375"/>
            <a:ext cx="2642700" cy="136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8"/>
          <p:cNvSpPr/>
          <p:nvPr/>
        </p:nvSpPr>
        <p:spPr>
          <a:xfrm>
            <a:off x="1770625" y="3827475"/>
            <a:ext cx="1066500" cy="189000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8"/>
          <p:cNvSpPr txBox="1"/>
          <p:nvPr/>
        </p:nvSpPr>
        <p:spPr>
          <a:xfrm>
            <a:off x="119975" y="3683775"/>
            <a:ext cx="1709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operations with lists are supported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/>
        </p:nvSpPr>
        <p:spPr>
          <a:xfrm>
            <a:off x="408450" y="4235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Array creation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b="48955" l="11235" r="71945" t="33813"/>
          <a:stretch/>
        </p:blipFill>
        <p:spPr>
          <a:xfrm>
            <a:off x="544151" y="1580877"/>
            <a:ext cx="3744628" cy="239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/>
        </p:nvSpPr>
        <p:spPr>
          <a:xfrm>
            <a:off x="6550450" y="2571738"/>
            <a:ext cx="2186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np.array from Python list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39"/>
          <p:cNvSpPr/>
          <p:nvPr/>
        </p:nvSpPr>
        <p:spPr>
          <a:xfrm rot="10800000">
            <a:off x="4664332" y="2525600"/>
            <a:ext cx="1674300" cy="478200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/>
        </p:nvSpPr>
        <p:spPr>
          <a:xfrm>
            <a:off x="408450" y="4235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Be </a:t>
            </a: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careful</a:t>
            </a: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!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3">
            <a:alphaModFix/>
          </a:blip>
          <a:srcRect b="37918" l="11599" r="71460" t="57048"/>
          <a:stretch/>
        </p:blipFill>
        <p:spPr>
          <a:xfrm>
            <a:off x="1904125" y="1229151"/>
            <a:ext cx="5335772" cy="9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 rotWithShape="1">
          <a:blip r:embed="rId4">
            <a:alphaModFix/>
          </a:blip>
          <a:srcRect b="23192" l="11235" r="69992" t="67941"/>
          <a:stretch/>
        </p:blipFill>
        <p:spPr>
          <a:xfrm>
            <a:off x="2264450" y="2790155"/>
            <a:ext cx="4615128" cy="136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408450" y="4235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Array creation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 rotWithShape="1">
          <a:blip r:embed="rId3">
            <a:alphaModFix/>
          </a:blip>
          <a:srcRect b="37886" l="10994" r="46654" t="41367"/>
          <a:stretch/>
        </p:blipFill>
        <p:spPr>
          <a:xfrm>
            <a:off x="1051450" y="1467425"/>
            <a:ext cx="7041124" cy="21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408450" y="4235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Array creation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 rotWithShape="1">
          <a:blip r:embed="rId3">
            <a:alphaModFix/>
          </a:blip>
          <a:srcRect b="25140" l="11235" r="43749" t="64405"/>
          <a:stretch/>
        </p:blipFill>
        <p:spPr>
          <a:xfrm>
            <a:off x="976563" y="2049826"/>
            <a:ext cx="7190879" cy="10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2"/>
          <p:cNvSpPr/>
          <p:nvPr/>
        </p:nvSpPr>
        <p:spPr>
          <a:xfrm rot="8847050">
            <a:off x="2735939" y="1864363"/>
            <a:ext cx="743834" cy="149466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3108800" y="1418850"/>
            <a:ext cx="990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constants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0" name="Google Shape;230;p42"/>
          <p:cNvSpPr/>
          <p:nvPr/>
        </p:nvSpPr>
        <p:spPr>
          <a:xfrm rot="-8285405">
            <a:off x="2086634" y="3196695"/>
            <a:ext cx="743756" cy="149558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2"/>
          <p:cNvSpPr txBox="1"/>
          <p:nvPr/>
        </p:nvSpPr>
        <p:spPr>
          <a:xfrm>
            <a:off x="2785200" y="3404900"/>
            <a:ext cx="91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functions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/>
        </p:nvSpPr>
        <p:spPr>
          <a:xfrm>
            <a:off x="408450" y="423575"/>
            <a:ext cx="5064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Basic operations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37" name="Google Shape;237;p43"/>
          <p:cNvPicPr preferRelativeResize="0"/>
          <p:nvPr/>
        </p:nvPicPr>
        <p:blipFill rotWithShape="1">
          <a:blip r:embed="rId3">
            <a:alphaModFix/>
          </a:blip>
          <a:srcRect b="39273" l="11115" r="60207" t="34785"/>
          <a:stretch/>
        </p:blipFill>
        <p:spPr>
          <a:xfrm>
            <a:off x="2017302" y="1448599"/>
            <a:ext cx="5191200" cy="281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43"/>
          <p:cNvCxnSpPr/>
          <p:nvPr/>
        </p:nvCxnSpPr>
        <p:spPr>
          <a:xfrm>
            <a:off x="2377944" y="2509118"/>
            <a:ext cx="57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3"/>
          <p:cNvCxnSpPr/>
          <p:nvPr/>
        </p:nvCxnSpPr>
        <p:spPr>
          <a:xfrm>
            <a:off x="2343183" y="3099294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3"/>
          <p:cNvCxnSpPr/>
          <p:nvPr/>
        </p:nvCxnSpPr>
        <p:spPr>
          <a:xfrm>
            <a:off x="2343171" y="3503976"/>
            <a:ext cx="9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3"/>
          <p:cNvCxnSpPr/>
          <p:nvPr/>
        </p:nvCxnSpPr>
        <p:spPr>
          <a:xfrm>
            <a:off x="2374077" y="3889199"/>
            <a:ext cx="38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">
                <a:solidFill>
                  <a:srgbClr val="FFEB00"/>
                </a:solidFill>
              </a:rPr>
              <a:t>Lecture plan</a:t>
            </a:r>
            <a:endParaRPr b="1">
              <a:solidFill>
                <a:srgbClr val="FFEB00"/>
              </a:solidFill>
            </a:endParaRPr>
          </a:p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Recap of linear objects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NumPy intro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Integration with ML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408450" y="423575"/>
            <a:ext cx="5064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Basic operations with matrices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 rotWithShape="1">
          <a:blip r:embed="rId3">
            <a:alphaModFix/>
          </a:blip>
          <a:srcRect b="15156" l="11115" r="59433" t="65963"/>
          <a:stretch/>
        </p:blipFill>
        <p:spPr>
          <a:xfrm>
            <a:off x="1657900" y="1862050"/>
            <a:ext cx="5292647" cy="203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44"/>
          <p:cNvCxnSpPr/>
          <p:nvPr/>
        </p:nvCxnSpPr>
        <p:spPr>
          <a:xfrm>
            <a:off x="1977069" y="2872193"/>
            <a:ext cx="57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4"/>
          <p:cNvCxnSpPr/>
          <p:nvPr/>
        </p:nvCxnSpPr>
        <p:spPr>
          <a:xfrm>
            <a:off x="1977083" y="3474244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b="43122" l="11219" r="45597" t="25925"/>
          <a:stretch/>
        </p:blipFill>
        <p:spPr>
          <a:xfrm>
            <a:off x="867627" y="1353925"/>
            <a:ext cx="7260674" cy="32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/>
        </p:nvSpPr>
        <p:spPr>
          <a:xfrm>
            <a:off x="0" y="-30275"/>
            <a:ext cx="600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Basic operations with arrays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56" name="Google Shape;256;p45"/>
          <p:cNvCxnSpPr/>
          <p:nvPr/>
        </p:nvCxnSpPr>
        <p:spPr>
          <a:xfrm flipH="1" rot="10800000">
            <a:off x="1284233" y="3343194"/>
            <a:ext cx="89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45"/>
          <p:cNvCxnSpPr/>
          <p:nvPr/>
        </p:nvCxnSpPr>
        <p:spPr>
          <a:xfrm flipH="1" rot="10800000">
            <a:off x="1284233" y="2746769"/>
            <a:ext cx="89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5"/>
          <p:cNvCxnSpPr/>
          <p:nvPr/>
        </p:nvCxnSpPr>
        <p:spPr>
          <a:xfrm flipH="1" rot="10800000">
            <a:off x="1225983" y="3903044"/>
            <a:ext cx="11718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/>
        </p:nvSpPr>
        <p:spPr>
          <a:xfrm>
            <a:off x="0" y="0"/>
            <a:ext cx="600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Indexing, slicing, iterating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64" name="Google Shape;264;p46"/>
          <p:cNvCxnSpPr/>
          <p:nvPr/>
        </p:nvCxnSpPr>
        <p:spPr>
          <a:xfrm flipH="1" rot="10800000">
            <a:off x="1783458" y="3108719"/>
            <a:ext cx="89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6"/>
          <p:cNvCxnSpPr/>
          <p:nvPr/>
        </p:nvCxnSpPr>
        <p:spPr>
          <a:xfrm flipH="1" rot="10800000">
            <a:off x="1783458" y="2618194"/>
            <a:ext cx="89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6"/>
          <p:cNvCxnSpPr/>
          <p:nvPr/>
        </p:nvCxnSpPr>
        <p:spPr>
          <a:xfrm flipH="1" rot="10800000">
            <a:off x="1815958" y="3568969"/>
            <a:ext cx="89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46"/>
          <p:cNvPicPr preferRelativeResize="0"/>
          <p:nvPr/>
        </p:nvPicPr>
        <p:blipFill rotWithShape="1">
          <a:blip r:embed="rId3">
            <a:alphaModFix/>
          </a:blip>
          <a:srcRect b="31078" l="10950" r="42010" t="33665"/>
          <a:stretch/>
        </p:blipFill>
        <p:spPr>
          <a:xfrm>
            <a:off x="385750" y="896475"/>
            <a:ext cx="7363146" cy="34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/>
          <p:nvPr/>
        </p:nvSpPr>
        <p:spPr>
          <a:xfrm rot="-8285405">
            <a:off x="1979184" y="3798245"/>
            <a:ext cx="743756" cy="149558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6"/>
          <p:cNvSpPr txBox="1"/>
          <p:nvPr/>
        </p:nvSpPr>
        <p:spPr>
          <a:xfrm>
            <a:off x="2710250" y="399252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print(np.fromfunction (f, a))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ctrTitle"/>
          </p:nvPr>
        </p:nvSpPr>
        <p:spPr>
          <a:xfrm>
            <a:off x="311708" y="14743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Why do we care?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8"/>
          <p:cNvPicPr preferRelativeResize="0"/>
          <p:nvPr/>
        </p:nvPicPr>
        <p:blipFill rotWithShape="1">
          <a:blip r:embed="rId3">
            <a:alphaModFix/>
          </a:blip>
          <a:srcRect b="24589" l="23884" r="24807" t="54656"/>
          <a:stretch/>
        </p:blipFill>
        <p:spPr>
          <a:xfrm>
            <a:off x="585163" y="163125"/>
            <a:ext cx="7778899" cy="1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/>
          <p:nvPr/>
        </p:nvSpPr>
        <p:spPr>
          <a:xfrm>
            <a:off x="657963" y="363875"/>
            <a:ext cx="787800" cy="1568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419363" y="363875"/>
            <a:ext cx="585000" cy="156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3032750" y="363875"/>
            <a:ext cx="5331300" cy="1568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1445688" y="363875"/>
            <a:ext cx="945300" cy="1568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8"/>
          <p:cNvPicPr preferRelativeResize="0"/>
          <p:nvPr/>
        </p:nvPicPr>
        <p:blipFill rotWithShape="1">
          <a:blip r:embed="rId4">
            <a:alphaModFix/>
          </a:blip>
          <a:srcRect b="37055" l="19293" r="64460" t="52132"/>
          <a:stretch/>
        </p:blipFill>
        <p:spPr>
          <a:xfrm>
            <a:off x="4675775" y="2051425"/>
            <a:ext cx="3610775" cy="13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/>
          <p:nvPr/>
        </p:nvSpPr>
        <p:spPr>
          <a:xfrm>
            <a:off x="3964250" y="2373575"/>
            <a:ext cx="1596600" cy="6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5815675" y="2051425"/>
            <a:ext cx="2551200" cy="1227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8"/>
          <p:cNvPicPr preferRelativeResize="0"/>
          <p:nvPr/>
        </p:nvPicPr>
        <p:blipFill rotWithShape="1">
          <a:blip r:embed="rId5">
            <a:alphaModFix/>
          </a:blip>
          <a:srcRect b="20790" l="18103" r="68760" t="75064"/>
          <a:stretch/>
        </p:blipFill>
        <p:spPr>
          <a:xfrm>
            <a:off x="597475" y="237357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8"/>
          <p:cNvPicPr preferRelativeResize="0"/>
          <p:nvPr/>
        </p:nvPicPr>
        <p:blipFill rotWithShape="1">
          <a:blip r:embed="rId6">
            <a:alphaModFix/>
          </a:blip>
          <a:srcRect b="50432" l="63047" r="29268" t="45742"/>
          <a:stretch/>
        </p:blipFill>
        <p:spPr>
          <a:xfrm>
            <a:off x="1166700" y="3189775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 rotWithShape="1">
          <a:blip r:embed="rId5">
            <a:alphaModFix/>
          </a:blip>
          <a:srcRect b="20790" l="18103" r="68760" t="75064"/>
          <a:stretch/>
        </p:blipFill>
        <p:spPr>
          <a:xfrm>
            <a:off x="597475" y="2988200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8"/>
          <p:cNvPicPr preferRelativeResize="0"/>
          <p:nvPr/>
        </p:nvPicPr>
        <p:blipFill rotWithShape="1">
          <a:blip r:embed="rId6">
            <a:alphaModFix/>
          </a:blip>
          <a:srcRect b="50432" l="63047" r="29268" t="45742"/>
          <a:stretch/>
        </p:blipFill>
        <p:spPr>
          <a:xfrm>
            <a:off x="1507275" y="3017213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8"/>
          <p:cNvPicPr preferRelativeResize="0"/>
          <p:nvPr/>
        </p:nvPicPr>
        <p:blipFill rotWithShape="1">
          <a:blip r:embed="rId6">
            <a:alphaModFix/>
          </a:blip>
          <a:srcRect b="50432" l="63047" r="35697" t="45742"/>
          <a:stretch/>
        </p:blipFill>
        <p:spPr>
          <a:xfrm>
            <a:off x="597475" y="3017225"/>
            <a:ext cx="308187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8"/>
          <p:cNvPicPr preferRelativeResize="0"/>
          <p:nvPr/>
        </p:nvPicPr>
        <p:blipFill rotWithShape="1">
          <a:blip r:embed="rId7">
            <a:alphaModFix/>
          </a:blip>
          <a:srcRect b="43763" l="35272" r="56707" t="53127"/>
          <a:stretch/>
        </p:blipFill>
        <p:spPr>
          <a:xfrm>
            <a:off x="1507270" y="2440798"/>
            <a:ext cx="1668501" cy="36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8"/>
          <p:cNvPicPr preferRelativeResize="0"/>
          <p:nvPr/>
        </p:nvPicPr>
        <p:blipFill rotWithShape="1">
          <a:blip r:embed="rId5">
            <a:alphaModFix/>
          </a:blip>
          <a:srcRect b="20790" l="18103" r="68760" t="75064"/>
          <a:stretch/>
        </p:blipFill>
        <p:spPr>
          <a:xfrm>
            <a:off x="597475" y="354047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 rotWithShape="1">
          <a:blip r:embed="rId7">
            <a:alphaModFix/>
          </a:blip>
          <a:srcRect b="43109" l="35272" r="63418" t="53128"/>
          <a:stretch/>
        </p:blipFill>
        <p:spPr>
          <a:xfrm>
            <a:off x="577150" y="2435925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/>
          <p:cNvPicPr preferRelativeResize="0"/>
          <p:nvPr/>
        </p:nvPicPr>
        <p:blipFill rotWithShape="1">
          <a:blip r:embed="rId7">
            <a:alphaModFix/>
          </a:blip>
          <a:srcRect b="43109" l="35272" r="63418" t="53128"/>
          <a:stretch/>
        </p:blipFill>
        <p:spPr>
          <a:xfrm>
            <a:off x="4033450" y="2435913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8"/>
          <p:cNvPicPr preferRelativeResize="0"/>
          <p:nvPr/>
        </p:nvPicPr>
        <p:blipFill rotWithShape="1">
          <a:blip r:embed="rId5">
            <a:alphaModFix/>
          </a:blip>
          <a:srcRect b="20789" l="20054" r="78502" t="76183"/>
          <a:stretch/>
        </p:blipFill>
        <p:spPr>
          <a:xfrm>
            <a:off x="4341637" y="2571738"/>
            <a:ext cx="308176" cy="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/>
        </p:nvSpPr>
        <p:spPr>
          <a:xfrm>
            <a:off x="4090775" y="2207925"/>
            <a:ext cx="585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8">
            <a:alphaModFix/>
          </a:blip>
          <a:srcRect b="51404" l="39196" r="40660" t="45106"/>
          <a:stretch/>
        </p:blipFill>
        <p:spPr>
          <a:xfrm>
            <a:off x="116325" y="4475975"/>
            <a:ext cx="5115001" cy="4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Matrix form</a:t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 b="53442" l="22676" r="55735" t="29328"/>
          <a:stretch/>
        </p:blipFill>
        <p:spPr>
          <a:xfrm>
            <a:off x="4412775" y="418400"/>
            <a:ext cx="3159176" cy="24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9"/>
          <p:cNvSpPr/>
          <p:nvPr/>
        </p:nvSpPr>
        <p:spPr>
          <a:xfrm>
            <a:off x="4277900" y="347625"/>
            <a:ext cx="652200" cy="2650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/>
          <p:nvPr/>
        </p:nvSpPr>
        <p:spPr>
          <a:xfrm>
            <a:off x="5274610" y="347625"/>
            <a:ext cx="1412100" cy="2650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9"/>
          <p:cNvSpPr/>
          <p:nvPr/>
        </p:nvSpPr>
        <p:spPr>
          <a:xfrm>
            <a:off x="6932400" y="347625"/>
            <a:ext cx="787800" cy="2650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4">
            <a:alphaModFix/>
          </a:blip>
          <a:srcRect b="59937" l="42748" r="37618" t="25461"/>
          <a:stretch/>
        </p:blipFill>
        <p:spPr>
          <a:xfrm>
            <a:off x="1600149" y="3123750"/>
            <a:ext cx="3329949" cy="139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9"/>
          <p:cNvCxnSpPr/>
          <p:nvPr/>
        </p:nvCxnSpPr>
        <p:spPr>
          <a:xfrm flipH="1">
            <a:off x="2471250" y="1994675"/>
            <a:ext cx="1881900" cy="164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0" name="Google Shape;310;p49"/>
          <p:cNvCxnSpPr>
            <a:stCxn id="307" idx="2"/>
          </p:cNvCxnSpPr>
          <p:nvPr/>
        </p:nvCxnSpPr>
        <p:spPr>
          <a:xfrm flipH="1">
            <a:off x="4278000" y="2998425"/>
            <a:ext cx="3048300" cy="93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1" name="Google Shape;311;p49"/>
          <p:cNvCxnSpPr>
            <a:stCxn id="306" idx="2"/>
          </p:cNvCxnSpPr>
          <p:nvPr/>
        </p:nvCxnSpPr>
        <p:spPr>
          <a:xfrm flipH="1">
            <a:off x="3451660" y="2998425"/>
            <a:ext cx="2529000" cy="6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725"/>
            <a:ext cx="8839201" cy="480291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3161750" y="2061775"/>
            <a:ext cx="1338600" cy="1293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0"/>
          <p:cNvSpPr/>
          <p:nvPr/>
        </p:nvSpPr>
        <p:spPr>
          <a:xfrm>
            <a:off x="6301925" y="2262750"/>
            <a:ext cx="641700" cy="1020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/>
        </p:nvSpPr>
        <p:spPr>
          <a:xfrm>
            <a:off x="4833375" y="4258525"/>
            <a:ext cx="4182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network params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0" name="Google Shape;320;p50"/>
          <p:cNvSpPr/>
          <p:nvPr/>
        </p:nvSpPr>
        <p:spPr>
          <a:xfrm rot="-8285405">
            <a:off x="4348259" y="3973370"/>
            <a:ext cx="743756" cy="149558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/>
          <p:nvPr/>
        </p:nvSpPr>
        <p:spPr>
          <a:xfrm rot="-3801136">
            <a:off x="5771521" y="3911328"/>
            <a:ext cx="743806" cy="149727"/>
          </a:xfrm>
          <a:prstGeom prst="rightArrow">
            <a:avLst>
              <a:gd fmla="val 12736" name="adj1"/>
              <a:gd fmla="val 5089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 txBox="1"/>
          <p:nvPr/>
        </p:nvSpPr>
        <p:spPr>
          <a:xfrm>
            <a:off x="0" y="4825825"/>
            <a:ext cx="78438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https://www.jeremyjordan.me/intro-to-neural-networks/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/>
        </p:nvSpPr>
        <p:spPr>
          <a:xfrm>
            <a:off x="0" y="4803125"/>
            <a:ext cx="7594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https://www.sciencedirect.com/science/article/pii/S0925231218308464</a:t>
            </a:r>
            <a:endParaRPr sz="900"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273400"/>
            <a:ext cx="76581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Conclusion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71600"/>
            <a:ext cx="5240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>
                <a:solidFill>
                  <a:srgbClr val="333333"/>
                </a:solidFill>
              </a:rPr>
              <a:t>NumPy is the fundamental package for scientific computing with Python</a:t>
            </a:r>
            <a:endParaRPr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AutoNum type="arabicPeriod"/>
            </a:pPr>
            <a:r>
              <a:rPr lang="ru">
                <a:solidFill>
                  <a:srgbClr val="333333"/>
                </a:solidFill>
              </a:rPr>
              <a:t>We use GPU for games and for Deep Learning Research for the same reasons</a:t>
            </a:r>
            <a:endParaRPr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AutoNum type="arabicPeriod"/>
            </a:pPr>
            <a:r>
              <a:rPr lang="ru">
                <a:solidFill>
                  <a:srgbClr val="333333"/>
                </a:solidFill>
              </a:rPr>
              <a:t>Deep Learning = tensors + operations with tensors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276" y="287825"/>
            <a:ext cx="2884675" cy="432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 txBox="1"/>
          <p:nvPr/>
        </p:nvSpPr>
        <p:spPr>
          <a:xfrm>
            <a:off x="0" y="4731850"/>
            <a:ext cx="7707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https://becominghuman.ai/cheat-sheets-for-ai-neural-networks-machine-learning-deep-learning-big-data-678c51b4b463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ctrTitle"/>
          </p:nvPr>
        </p:nvSpPr>
        <p:spPr>
          <a:xfrm>
            <a:off x="311708" y="14743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Linear Objects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 Recap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/>
        </p:nvSpPr>
        <p:spPr>
          <a:xfrm>
            <a:off x="544600" y="3857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1414475" y="232970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00" y="1053925"/>
            <a:ext cx="684620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0" y="4765300"/>
            <a:ext cx="710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https://towardsdatascience.com/linear-algebra-for-deep-learning-f21d7e7d7f23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63" y="349525"/>
            <a:ext cx="6610275" cy="43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0" y="4621600"/>
            <a:ext cx="8562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https://hackernoon.com/learning-ai-if-you-suck-at-math-p4-tensors-illustrated-with-cats-27f0002c9b32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0" y="4621600"/>
            <a:ext cx="8562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https://hackernoon.com/learning-ai-if-you-suck-at-math-p4-tensors-illustrated-with-cats-27f0002c9b32</a:t>
            </a:r>
            <a:endParaRPr/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650" y="228050"/>
            <a:ext cx="4913011" cy="431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892550" y="468975"/>
            <a:ext cx="15960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ld Standard TT"/>
                <a:ea typeface="Old Standard TT"/>
                <a:cs typeface="Old Standard TT"/>
                <a:sym typeface="Old Standard TT"/>
              </a:rPr>
              <a:t>A@B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ctrTitle"/>
          </p:nvPr>
        </p:nvSpPr>
        <p:spPr>
          <a:xfrm>
            <a:off x="311708" y="14743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What is NumPy?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37825" y="4198025"/>
            <a:ext cx="8562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CPU only :(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5" y="46525"/>
            <a:ext cx="2557758" cy="101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 txBox="1"/>
          <p:nvPr/>
        </p:nvSpPr>
        <p:spPr>
          <a:xfrm>
            <a:off x="1308575" y="1270725"/>
            <a:ext cx="6747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</a:rPr>
              <a:t>NumPy is the fundamental package for scientific computing with Python. It contains among other things:</a:t>
            </a:r>
            <a:endParaRPr sz="1800">
              <a:solidFill>
                <a:srgbClr val="333333"/>
              </a:solidFill>
            </a:endParaRPr>
          </a:p>
          <a:p>
            <a:pPr indent="-342900" lvl="0" marL="698500" rtl="0" algn="l">
              <a:lnSpc>
                <a:spcPct val="142500"/>
              </a:lnSpc>
              <a:spcBef>
                <a:spcPts val="7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ru" sz="1800">
                <a:solidFill>
                  <a:srgbClr val="333333"/>
                </a:solidFill>
              </a:rPr>
              <a:t>a powerful N-dimensional array object</a:t>
            </a:r>
            <a:endParaRPr sz="1800">
              <a:solidFill>
                <a:srgbClr val="333333"/>
              </a:solidFill>
            </a:endParaRPr>
          </a:p>
          <a:p>
            <a:pPr indent="-3429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ru" sz="1800">
                <a:solidFill>
                  <a:srgbClr val="333333"/>
                </a:solidFill>
              </a:rPr>
              <a:t>sophisticated (broadcasting) functions</a:t>
            </a:r>
            <a:endParaRPr sz="1800">
              <a:solidFill>
                <a:srgbClr val="333333"/>
              </a:solidFill>
            </a:endParaRPr>
          </a:p>
          <a:p>
            <a:pPr indent="-3429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ru" sz="1800">
                <a:solidFill>
                  <a:srgbClr val="333333"/>
                </a:solidFill>
              </a:rPr>
              <a:t>tools for integrating C/C++ and Fortran code</a:t>
            </a:r>
            <a:endParaRPr sz="1800">
              <a:solidFill>
                <a:srgbClr val="333333"/>
              </a:solidFill>
            </a:endParaRPr>
          </a:p>
          <a:p>
            <a:pPr indent="-3429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ru" sz="1800">
                <a:solidFill>
                  <a:srgbClr val="333333"/>
                </a:solidFill>
              </a:rPr>
              <a:t>useful linear algebra, Fourier transform, and random number capabilities</a:t>
            </a:r>
            <a:endParaRPr sz="18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75" y="220222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00" y="719700"/>
            <a:ext cx="1961301" cy="11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351" y="371750"/>
            <a:ext cx="3527717" cy="18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/>
        </p:nvSpPr>
        <p:spPr>
          <a:xfrm>
            <a:off x="2677650" y="4084550"/>
            <a:ext cx="31389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Old Standard TT"/>
                <a:ea typeface="Old Standard TT"/>
                <a:cs typeface="Old Standard TT"/>
                <a:sym typeface="Old Standard TT"/>
              </a:rPr>
              <a:t>tensors!</a:t>
            </a:r>
            <a:endParaRPr b="1"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